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7" r:id="rId2"/>
    <p:sldMasterId id="2147483888" r:id="rId3"/>
  </p:sldMasterIdLst>
  <p:notesMasterIdLst>
    <p:notesMasterId r:id="rId24"/>
  </p:notesMasterIdLst>
  <p:handoutMasterIdLst>
    <p:handoutMasterId r:id="rId25"/>
  </p:handoutMasterIdLst>
  <p:sldIdLst>
    <p:sldId id="391" r:id="rId4"/>
    <p:sldId id="426" r:id="rId5"/>
    <p:sldId id="428" r:id="rId6"/>
    <p:sldId id="429" r:id="rId7"/>
    <p:sldId id="433" r:id="rId8"/>
    <p:sldId id="432" r:id="rId9"/>
    <p:sldId id="431" r:id="rId10"/>
    <p:sldId id="434" r:id="rId11"/>
    <p:sldId id="435" r:id="rId12"/>
    <p:sldId id="436" r:id="rId13"/>
    <p:sldId id="437" r:id="rId14"/>
    <p:sldId id="438" r:id="rId15"/>
    <p:sldId id="430" r:id="rId16"/>
    <p:sldId id="439" r:id="rId17"/>
    <p:sldId id="440" r:id="rId18"/>
    <p:sldId id="441" r:id="rId19"/>
    <p:sldId id="442" r:id="rId20"/>
    <p:sldId id="443" r:id="rId21"/>
    <p:sldId id="445" r:id="rId22"/>
    <p:sldId id="398" r:id="rId23"/>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45" autoAdjust="0"/>
    <p:restoredTop sz="89499" autoAdjust="0"/>
  </p:normalViewPr>
  <p:slideViewPr>
    <p:cSldViewPr>
      <p:cViewPr varScale="1">
        <p:scale>
          <a:sx n="93" d="100"/>
          <a:sy n="93" d="100"/>
        </p:scale>
        <p:origin x="94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4002842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402601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41355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031713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9056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39593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9C10BC-3D62-468F-8206-BC054B7FC32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55989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89C10BC-3D62-468F-8206-BC054B7FC32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96323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89C10BC-3D62-468F-8206-BC054B7FC320}"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84958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89C10BC-3D62-468F-8206-BC054B7FC320}"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511894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10BC-3D62-468F-8206-BC054B7FC320}"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90202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748927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26360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071374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84997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110135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15/05/2018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15/05/2018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15/05/2018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253112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15/05/2018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15/05/2018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15/05/2018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293931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6343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359174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04355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73135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73719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84469403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C10BC-3D62-468F-8206-BC054B7FC320}"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1BB1C-015A-436B-86B2-37199DE57027}" type="slidenum">
              <a:rPr lang="en-GB" smtClean="0"/>
              <a:t>‹#›</a:t>
            </a:fld>
            <a:endParaRPr lang="en-GB"/>
          </a:p>
        </p:txBody>
      </p:sp>
    </p:spTree>
    <p:extLst>
      <p:ext uri="{BB962C8B-B14F-4D97-AF65-F5344CB8AC3E}">
        <p14:creationId xmlns:p14="http://schemas.microsoft.com/office/powerpoint/2010/main" val="2334381262"/>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563887" y="116632"/>
            <a:ext cx="5554763" cy="1470025"/>
          </a:xfrm>
        </p:spPr>
        <p:txBody>
          <a:bodyPr>
            <a:normAutofit/>
          </a:bodyPr>
          <a:lstStyle/>
          <a:p>
            <a:pPr algn="r" eaLnBrk="1" hangingPunct="1"/>
            <a:r>
              <a:rPr lang="en-US" altLang="en-US" sz="3600" b="1" dirty="0">
                <a:solidFill>
                  <a:srgbClr val="002060"/>
                </a:solidFill>
                <a:latin typeface="Arial" panose="020B0604020202020204" pitchFamily="34" charset="0"/>
                <a:cs typeface="Arial" panose="020B0604020202020204" pitchFamily="34" charset="0"/>
              </a:rPr>
              <a:t>Rapid Response Teams </a:t>
            </a:r>
            <a:br>
              <a:rPr lang="en-US" altLang="en-US" sz="3600" b="1" dirty="0">
                <a:solidFill>
                  <a:srgbClr val="002060"/>
                </a:solidFill>
                <a:latin typeface="Arial" panose="020B0604020202020204" pitchFamily="34" charset="0"/>
                <a:cs typeface="Arial" panose="020B0604020202020204" pitchFamily="34" charset="0"/>
              </a:rPr>
            </a:br>
            <a:r>
              <a:rPr lang="en-US" altLang="en-US" sz="36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11613" y="4725144"/>
            <a:ext cx="9144000" cy="936104"/>
          </a:xfrm>
          <a:prstGeom prst="rect">
            <a:avLst/>
          </a:prstGeom>
          <a:solidFill>
            <a:schemeClr val="bg1"/>
          </a:solidFill>
        </p:spPr>
        <p:txBody>
          <a:bodyPr>
            <a:noAutofit/>
          </a:bodyPr>
          <a:lstStyle/>
          <a:p>
            <a:pPr algn="l"/>
            <a:r>
              <a:rPr lang="en-US" altLang="en-US" b="1" dirty="0">
                <a:solidFill>
                  <a:srgbClr val="002060"/>
                </a:solidFill>
                <a:latin typeface="Arial" panose="020B0604020202020204" pitchFamily="34" charset="0"/>
                <a:cs typeface="Arial" panose="020B0604020202020204" pitchFamily="34" charset="0"/>
              </a:rPr>
              <a:t>A1.3 </a:t>
            </a:r>
            <a:r>
              <a:rPr lang="en-GB" b="1" dirty="0">
                <a:solidFill>
                  <a:srgbClr val="002060"/>
                </a:solidFill>
              </a:rPr>
              <a:t>Case-scenarios </a:t>
            </a:r>
            <a:r>
              <a:rPr lang="fr-FR" b="1" dirty="0">
                <a:solidFill>
                  <a:srgbClr val="002060"/>
                </a:solidFill>
              </a:rPr>
              <a:t>on the use of </a:t>
            </a:r>
            <a:r>
              <a:rPr lang="fr-FR" b="1" dirty="0" err="1">
                <a:solidFill>
                  <a:srgbClr val="002060"/>
                </a:solidFill>
              </a:rPr>
              <a:t>Annex</a:t>
            </a:r>
            <a:r>
              <a:rPr lang="fr-FR" b="1" dirty="0">
                <a:solidFill>
                  <a:srgbClr val="002060"/>
                </a:solidFill>
              </a:rPr>
              <a:t> 2 of the IHR</a:t>
            </a:r>
            <a:endParaRPr lang="en-US" altLang="en-US" b="1" dirty="0">
              <a:solidFill>
                <a:srgbClr val="002060"/>
              </a:solidFill>
              <a:cs typeface="Arial" charset="0"/>
            </a:endParaRPr>
          </a:p>
        </p:txBody>
      </p:sp>
      <p:sp>
        <p:nvSpPr>
          <p:cNvPr id="4" name="TextBox 3"/>
          <p:cNvSpPr txBox="1"/>
          <p:nvPr/>
        </p:nvSpPr>
        <p:spPr>
          <a:xfrm>
            <a:off x="35496" y="5733256"/>
            <a:ext cx="3528392" cy="430887"/>
          </a:xfrm>
          <a:prstGeom prst="rect">
            <a:avLst/>
          </a:prstGeom>
          <a:noFill/>
        </p:spPr>
        <p:txBody>
          <a:bodyPr wrap="square" rtlCol="0">
            <a:spAutoFit/>
          </a:bodyPr>
          <a:lstStyle/>
          <a:p>
            <a:r>
              <a:rPr lang="en-US" altLang="en-US" sz="2200" b="1" dirty="0">
                <a:solidFill>
                  <a:srgbClr val="002060"/>
                </a:solidFill>
              </a:rPr>
              <a:t>Duration: 30’</a:t>
            </a:r>
            <a:endParaRPr lang="en-GB" sz="2200" dirty="0"/>
          </a:p>
        </p:txBody>
      </p:sp>
      <p:sp>
        <p:nvSpPr>
          <p:cNvPr id="2" name="TextBox 1">
            <a:extLst>
              <a:ext uri="{FF2B5EF4-FFF2-40B4-BE49-F238E27FC236}">
                <a16:creationId xmlns:a16="http://schemas.microsoft.com/office/drawing/2014/main" id="{83E5E5DD-96B4-47D1-BDE3-21D62EA0C3B0}"/>
              </a:ext>
            </a:extLst>
          </p:cNvPr>
          <p:cNvSpPr txBox="1"/>
          <p:nvPr/>
        </p:nvSpPr>
        <p:spPr>
          <a:xfrm>
            <a:off x="35496" y="6453336"/>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66750"/>
            <a:ext cx="8229600" cy="1143000"/>
          </a:xfrm>
        </p:spPr>
        <p:txBody>
          <a:bodyPr/>
          <a:lstStyle/>
          <a:p>
            <a:r>
              <a:rPr lang="en-US" altLang="en-US" sz="3600" b="1" dirty="0">
                <a:solidFill>
                  <a:srgbClr val="002060"/>
                </a:solidFill>
                <a:cs typeface="Times New Roman" pitchFamily="18" charset="0"/>
              </a:rPr>
              <a:t>Scenario 3</a:t>
            </a:r>
          </a:p>
        </p:txBody>
      </p:sp>
      <p:sp>
        <p:nvSpPr>
          <p:cNvPr id="2" name="Rectangle 1"/>
          <p:cNvSpPr/>
          <p:nvPr/>
        </p:nvSpPr>
        <p:spPr>
          <a:xfrm>
            <a:off x="1043608" y="1196752"/>
            <a:ext cx="6984777" cy="4524315"/>
          </a:xfrm>
          <a:prstGeom prst="rect">
            <a:avLst/>
          </a:prstGeom>
        </p:spPr>
        <p:txBody>
          <a:bodyPr wrap="square">
            <a:spAutoFit/>
          </a:bodyPr>
          <a:lstStyle/>
          <a:p>
            <a:r>
              <a:rPr lang="en-US" dirty="0"/>
              <a:t>You received a report from the National Influenza Centre regarding a case of human infection with swine-origin triple </a:t>
            </a:r>
            <a:r>
              <a:rPr lang="en-US" dirty="0" err="1"/>
              <a:t>reassortant</a:t>
            </a:r>
            <a:r>
              <a:rPr lang="en-US" dirty="0"/>
              <a:t> Influenza A(H3N2). According to the report, a 16-year-old male became ill with fever, headache, cough, rhinorrhea, sore throat, body aches and lethargy. The patient was seen by an outpatient care provider, where he tested positive for influenza A by rapid test. He did not require hospitalization and has since fully recovered. As part of a routine surveillance program, the clinical specimen was sent to the National Influenza Centre for further testing. The National Influenza Center determined yesterday that the virus was a novel swine-origin influenza A(H3N2)v virus. Humans are periodically infected with zoonotic influenza viruses from swine. Public health officials conducted an initial investigation which showed that the adolescent boy had exposure to pigs three days before illness onset. Illness among family members or close contacts was not reported.</a:t>
            </a:r>
            <a:endParaRPr lang="en-GB" dirty="0"/>
          </a:p>
        </p:txBody>
      </p:sp>
    </p:spTree>
    <p:extLst>
      <p:ext uri="{BB962C8B-B14F-4D97-AF65-F5344CB8AC3E}">
        <p14:creationId xmlns:p14="http://schemas.microsoft.com/office/powerpoint/2010/main" val="410595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Questions</a:t>
            </a:r>
          </a:p>
        </p:txBody>
      </p:sp>
      <p:graphicFrame>
        <p:nvGraphicFramePr>
          <p:cNvPr id="4" name="Content Placeholder 1"/>
          <p:cNvGraphicFramePr>
            <a:graphicFrameLocks/>
          </p:cNvGraphicFramePr>
          <p:nvPr>
            <p:extLst>
              <p:ext uri="{D42A27DB-BD31-4B8C-83A1-F6EECF244321}">
                <p14:modId xmlns:p14="http://schemas.microsoft.com/office/powerpoint/2010/main" val="1027563081"/>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758722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Scenario 3</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Expert panel feedback</a:t>
            </a:r>
          </a:p>
        </p:txBody>
      </p:sp>
      <p:graphicFrame>
        <p:nvGraphicFramePr>
          <p:cNvPr id="4" name="Content Placeholder 1"/>
          <p:cNvGraphicFramePr>
            <a:graphicFrameLocks/>
          </p:cNvGraphicFramePr>
          <p:nvPr>
            <p:extLst>
              <p:ext uri="{D42A27DB-BD31-4B8C-83A1-F6EECF244321}">
                <p14:modId xmlns:p14="http://schemas.microsoft.com/office/powerpoint/2010/main" val="179729295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3854734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99392"/>
            <a:ext cx="8229600" cy="1143000"/>
          </a:xfrm>
        </p:spPr>
        <p:txBody>
          <a:bodyPr/>
          <a:lstStyle/>
          <a:p>
            <a:r>
              <a:rPr lang="en-US" altLang="en-US" sz="3600" b="1" dirty="0">
                <a:solidFill>
                  <a:srgbClr val="002060"/>
                </a:solidFill>
                <a:cs typeface="Times New Roman" pitchFamily="18" charset="0"/>
              </a:rPr>
              <a:t>Scenario 4</a:t>
            </a:r>
          </a:p>
        </p:txBody>
      </p:sp>
      <p:sp>
        <p:nvSpPr>
          <p:cNvPr id="4" name="Rectangle 3"/>
          <p:cNvSpPr/>
          <p:nvPr/>
        </p:nvSpPr>
        <p:spPr>
          <a:xfrm>
            <a:off x="755576" y="908720"/>
            <a:ext cx="8064896" cy="5078313"/>
          </a:xfrm>
          <a:prstGeom prst="rect">
            <a:avLst/>
          </a:prstGeom>
        </p:spPr>
        <p:txBody>
          <a:bodyPr wrap="square">
            <a:spAutoFit/>
          </a:bodyPr>
          <a:lstStyle/>
          <a:p>
            <a:r>
              <a:rPr lang="en-US" dirty="0"/>
              <a:t>Two hundred persons are reported to have been killed and a further 800 people have sought medical assistance following a chemical plant explosion. </a:t>
            </a:r>
            <a:endParaRPr lang="en-GB" dirty="0"/>
          </a:p>
          <a:p>
            <a:r>
              <a:rPr lang="en-US" dirty="0"/>
              <a:t> </a:t>
            </a:r>
            <a:endParaRPr lang="en-GB" dirty="0"/>
          </a:p>
          <a:p>
            <a:r>
              <a:rPr lang="en-US" dirty="0"/>
              <a:t>The site of the disaster is at the edge of a town of 230,000 inhabitants located in a densely populated region. As a consequence of the accident, more than 150 tons of a mix of organic solvents, including toluene, benzene and xylene were released into a fast flowing major river. </a:t>
            </a:r>
            <a:endParaRPr lang="en-GB" dirty="0"/>
          </a:p>
          <a:p>
            <a:r>
              <a:rPr lang="en-US" dirty="0"/>
              <a:t> </a:t>
            </a:r>
            <a:endParaRPr lang="en-GB" dirty="0"/>
          </a:p>
          <a:p>
            <a:r>
              <a:rPr lang="en-US" dirty="0"/>
              <a:t>The solvents can cause neurological effects as well as damage to the liver and kidneys, while benzene is a known human carcinogen. The river is used for recreational purposes (e.g. boating, swimming and fishing). It is also a main source of drinking water for a city in a neighboring country 20 km downstream from the site of the event. </a:t>
            </a:r>
            <a:endParaRPr lang="en-GB" dirty="0"/>
          </a:p>
          <a:p>
            <a:r>
              <a:rPr lang="en-US" dirty="0"/>
              <a:t> </a:t>
            </a:r>
            <a:endParaRPr lang="en-GB" dirty="0"/>
          </a:p>
          <a:p>
            <a:r>
              <a:rPr lang="en-US" dirty="0"/>
              <a:t>Water extraction points downstream of the chemical release show benzene and xylene levels in the polluted water exceeding the national safety standards 20 times. Reliable meteorological forecasts are not available for the next days.</a:t>
            </a:r>
            <a:endParaRPr lang="en-GB" dirty="0"/>
          </a:p>
        </p:txBody>
      </p:sp>
    </p:spTree>
    <p:extLst>
      <p:ext uri="{BB962C8B-B14F-4D97-AF65-F5344CB8AC3E}">
        <p14:creationId xmlns:p14="http://schemas.microsoft.com/office/powerpoint/2010/main" val="39673394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4000" b="1" dirty="0">
                <a:solidFill>
                  <a:srgbClr val="002060"/>
                </a:solidFill>
                <a:cs typeface="Times New Roman" pitchFamily="18" charset="0"/>
              </a:rPr>
              <a:t>Questions</a:t>
            </a:r>
          </a:p>
        </p:txBody>
      </p:sp>
      <p:graphicFrame>
        <p:nvGraphicFramePr>
          <p:cNvPr id="4" name="Content Placeholder 1"/>
          <p:cNvGraphicFramePr>
            <a:graphicFrameLocks/>
          </p:cNvGraphicFramePr>
          <p:nvPr>
            <p:extLst>
              <p:ext uri="{D42A27DB-BD31-4B8C-83A1-F6EECF244321}">
                <p14:modId xmlns:p14="http://schemas.microsoft.com/office/powerpoint/2010/main" val="1113715003"/>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75406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4000" b="1" dirty="0">
                <a:solidFill>
                  <a:srgbClr val="002060"/>
                </a:solidFill>
                <a:cs typeface="Times New Roman" pitchFamily="18" charset="0"/>
              </a:rPr>
              <a:t>Scenario 4</a:t>
            </a:r>
            <a:br>
              <a:rPr lang="en-US" altLang="en-US" sz="4000" b="1" dirty="0">
                <a:solidFill>
                  <a:srgbClr val="002060"/>
                </a:solidFill>
                <a:cs typeface="Times New Roman" pitchFamily="18" charset="0"/>
              </a:rPr>
            </a:br>
            <a:r>
              <a:rPr lang="en-US" altLang="en-US" sz="4000" b="1" dirty="0">
                <a:solidFill>
                  <a:srgbClr val="002060"/>
                </a:solidFill>
                <a:cs typeface="Times New Roman" pitchFamily="18" charset="0"/>
              </a:rPr>
              <a:t>Expert panel feedback</a:t>
            </a:r>
          </a:p>
        </p:txBody>
      </p:sp>
      <p:graphicFrame>
        <p:nvGraphicFramePr>
          <p:cNvPr id="4" name="Content Placeholder 1"/>
          <p:cNvGraphicFramePr>
            <a:graphicFrameLocks/>
          </p:cNvGraphicFramePr>
          <p:nvPr>
            <p:extLst>
              <p:ext uri="{D42A27DB-BD31-4B8C-83A1-F6EECF244321}">
                <p14:modId xmlns:p14="http://schemas.microsoft.com/office/powerpoint/2010/main" val="626608601"/>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528003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66750"/>
            <a:ext cx="8229600" cy="1143000"/>
          </a:xfrm>
        </p:spPr>
        <p:txBody>
          <a:bodyPr/>
          <a:lstStyle/>
          <a:p>
            <a:r>
              <a:rPr lang="en-US" altLang="en-US" sz="3600" b="1" dirty="0">
                <a:solidFill>
                  <a:srgbClr val="002060"/>
                </a:solidFill>
                <a:cs typeface="Times New Roman" pitchFamily="18" charset="0"/>
              </a:rPr>
              <a:t>Scenario 5</a:t>
            </a:r>
          </a:p>
        </p:txBody>
      </p:sp>
      <p:sp>
        <p:nvSpPr>
          <p:cNvPr id="2" name="Rectangle 1"/>
          <p:cNvSpPr/>
          <p:nvPr/>
        </p:nvSpPr>
        <p:spPr>
          <a:xfrm>
            <a:off x="827584" y="1412776"/>
            <a:ext cx="8064896" cy="4247317"/>
          </a:xfrm>
          <a:prstGeom prst="rect">
            <a:avLst/>
          </a:prstGeom>
        </p:spPr>
        <p:txBody>
          <a:bodyPr wrap="square">
            <a:spAutoFit/>
          </a:bodyPr>
          <a:lstStyle/>
          <a:p>
            <a:r>
              <a:rPr lang="en-US" dirty="0"/>
              <a:t>You received a report about four cases of cutaneous anthrax occurring in a remote rural area. Two cases were confirmed by isolation of </a:t>
            </a:r>
            <a:r>
              <a:rPr lang="en-US" i="1" dirty="0"/>
              <a:t>Bacillus </a:t>
            </a:r>
            <a:r>
              <a:rPr lang="en-US" i="1" dirty="0" err="1"/>
              <a:t>anthracis</a:t>
            </a:r>
            <a:r>
              <a:rPr lang="en-US" dirty="0"/>
              <a:t> from skin lesions, the other two cases were identified by epidemiological link. </a:t>
            </a:r>
            <a:endParaRPr lang="en-GB" dirty="0"/>
          </a:p>
          <a:p>
            <a:r>
              <a:rPr lang="en-US" dirty="0"/>
              <a:t> </a:t>
            </a:r>
            <a:endParaRPr lang="en-GB" dirty="0"/>
          </a:p>
          <a:p>
            <a:r>
              <a:rPr lang="en-US" dirty="0"/>
              <a:t>All cases have been in contact with cows that were dying with hemorrhagic signs. The onset of symptoms of the index case was ten days ago with the presence of ulcer in the right arm associated with </a:t>
            </a:r>
            <a:r>
              <a:rPr lang="en-US" dirty="0" err="1"/>
              <a:t>oedema</a:t>
            </a:r>
            <a:r>
              <a:rPr lang="en-US" dirty="0"/>
              <a:t>, heat, rush and fever.</a:t>
            </a:r>
            <a:endParaRPr lang="en-GB" dirty="0"/>
          </a:p>
          <a:p>
            <a:r>
              <a:rPr lang="en-US" dirty="0"/>
              <a:t> </a:t>
            </a:r>
            <a:endParaRPr lang="en-GB" dirty="0"/>
          </a:p>
          <a:p>
            <a:r>
              <a:rPr lang="en-US" dirty="0"/>
              <a:t>All cases received treatment and are recovering. As of to date, no additional case was identified. Anthrax </a:t>
            </a:r>
            <a:r>
              <a:rPr lang="en-GB" dirty="0"/>
              <a:t>has not been identified in the country in the last ten years</a:t>
            </a:r>
            <a:r>
              <a:rPr lang="en-US" dirty="0"/>
              <a:t>. A Disease Control and Research team is at the site to assess the situation. It is also planned to conduct an emergency vaccination campaign for cattle and an awareness campaign.</a:t>
            </a:r>
            <a:endParaRPr lang="en-GB" dirty="0"/>
          </a:p>
        </p:txBody>
      </p:sp>
    </p:spTree>
    <p:extLst>
      <p:ext uri="{BB962C8B-B14F-4D97-AF65-F5344CB8AC3E}">
        <p14:creationId xmlns:p14="http://schemas.microsoft.com/office/powerpoint/2010/main" val="1968365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Questions</a:t>
            </a:r>
          </a:p>
        </p:txBody>
      </p:sp>
      <p:graphicFrame>
        <p:nvGraphicFramePr>
          <p:cNvPr id="4" name="Content Placeholder 1"/>
          <p:cNvGraphicFramePr>
            <a:graphicFrameLocks/>
          </p:cNvGraphicFramePr>
          <p:nvPr>
            <p:extLst>
              <p:ext uri="{D42A27DB-BD31-4B8C-83A1-F6EECF244321}">
                <p14:modId xmlns:p14="http://schemas.microsoft.com/office/powerpoint/2010/main" val="1168051465"/>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4115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Scenario 5</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Expert panel feedback</a:t>
            </a:r>
          </a:p>
        </p:txBody>
      </p:sp>
      <p:graphicFrame>
        <p:nvGraphicFramePr>
          <p:cNvPr id="4" name="Content Placeholder 1"/>
          <p:cNvGraphicFramePr>
            <a:graphicFrameLocks/>
          </p:cNvGraphicFramePr>
          <p:nvPr>
            <p:extLst>
              <p:ext uri="{D42A27DB-BD31-4B8C-83A1-F6EECF244321}">
                <p14:modId xmlns:p14="http://schemas.microsoft.com/office/powerpoint/2010/main" val="3308686094"/>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74615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425583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sz="3600" b="1" dirty="0">
                <a:solidFill>
                  <a:srgbClr val="002060"/>
                </a:solidFill>
                <a:cs typeface="Times New Roman" pitchFamily="18" charset="0"/>
              </a:rPr>
              <a:t>Learning objectives</a:t>
            </a:r>
          </a:p>
        </p:txBody>
      </p:sp>
      <p:sp>
        <p:nvSpPr>
          <p:cNvPr id="33795" name="Content Placeholder 2"/>
          <p:cNvSpPr>
            <a:spLocks noGrp="1"/>
          </p:cNvSpPr>
          <p:nvPr>
            <p:ph idx="1"/>
          </p:nvPr>
        </p:nvSpPr>
        <p:spPr>
          <a:xfrm>
            <a:off x="467544" y="1916832"/>
            <a:ext cx="8229600" cy="2952328"/>
          </a:xfrm>
        </p:spPr>
        <p:txBody>
          <a:bodyPr/>
          <a:lstStyle/>
          <a:p>
            <a:pPr marL="0" indent="0">
              <a:buNone/>
            </a:pPr>
            <a:r>
              <a:rPr lang="en-US" altLang="en-US" sz="2400" dirty="0"/>
              <a:t>At the end of this activity you should be able to:</a:t>
            </a:r>
          </a:p>
          <a:p>
            <a:pPr marL="0" indent="0">
              <a:buNone/>
            </a:pPr>
            <a:endParaRPr lang="en-US" altLang="en-US" sz="2400" dirty="0"/>
          </a:p>
          <a:p>
            <a:pPr>
              <a:buFont typeface="Arial" panose="020B0604020202020204" pitchFamily="34" charset="0"/>
              <a:buChar char="•"/>
            </a:pPr>
            <a:r>
              <a:rPr lang="en-US" altLang="en-US" sz="2400" dirty="0"/>
              <a:t>Assess Public Health events using the Annex 2 of the International Health Regulations (IHR).</a:t>
            </a:r>
          </a:p>
          <a:p>
            <a:pPr>
              <a:buFont typeface="Arial" panose="020B0604020202020204" pitchFamily="34" charset="0"/>
              <a:buChar char="•"/>
            </a:pPr>
            <a:r>
              <a:rPr lang="en-US" altLang="en-US" sz="2400" dirty="0"/>
              <a:t>Determine when Public Health events should be notified to WHO under the IHR.</a:t>
            </a:r>
          </a:p>
          <a:p>
            <a:pPr marL="0" indent="0">
              <a:buNone/>
            </a:pPr>
            <a:endParaRPr lang="en-US" altLang="en-US" sz="2400" dirty="0"/>
          </a:p>
          <a:p>
            <a:pPr marL="0" indent="0">
              <a:buNone/>
            </a:pPr>
            <a:endParaRPr lang="en-ZA" altLang="en-US" sz="2800" dirty="0"/>
          </a:p>
        </p:txBody>
      </p:sp>
    </p:spTree>
    <p:extLst>
      <p:ext uri="{BB962C8B-B14F-4D97-AF65-F5344CB8AC3E}">
        <p14:creationId xmlns:p14="http://schemas.microsoft.com/office/powerpoint/2010/main" val="65420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457200" y="2857500"/>
            <a:ext cx="8229600" cy="1143000"/>
          </a:xfrm>
        </p:spPr>
        <p:txBody>
          <a:bodyPr/>
          <a:lstStyle/>
          <a:p>
            <a:r>
              <a:rPr lang="en-ZW" altLang="en-US" sz="5400" b="1" i="1" dirty="0">
                <a:solidFill>
                  <a:srgbClr val="002060"/>
                </a:solidFill>
              </a:rPr>
              <a:t>Thank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3600" b="1" dirty="0">
                <a:solidFill>
                  <a:srgbClr val="002060"/>
                </a:solidFill>
                <a:cs typeface="Times New Roman" pitchFamily="18" charset="0"/>
              </a:rPr>
              <a:t>Instructions</a:t>
            </a:r>
          </a:p>
        </p:txBody>
      </p:sp>
      <p:sp>
        <p:nvSpPr>
          <p:cNvPr id="4" name="Content Placeholder 2"/>
          <p:cNvSpPr txBox="1">
            <a:spLocks/>
          </p:cNvSpPr>
          <p:nvPr/>
        </p:nvSpPr>
        <p:spPr>
          <a:xfrm>
            <a:off x="457200" y="1600201"/>
            <a:ext cx="8229600" cy="434908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panose="020B0604020202020204" pitchFamily="34" charset="0"/>
              <a:buChar char="•"/>
            </a:pPr>
            <a:r>
              <a:rPr lang="en-GB" sz="2000" dirty="0">
                <a:solidFill>
                  <a:srgbClr val="002060"/>
                </a:solidFill>
              </a:rPr>
              <a:t>For 5 scenarios contained in this tutorial, you are requested to assess whether each of these events must be notified to WHO under the IHR (2005). </a:t>
            </a:r>
          </a:p>
          <a:p>
            <a:pPr>
              <a:spcBef>
                <a:spcPts val="1800"/>
              </a:spcBef>
              <a:buFont typeface="Arial" panose="020B0604020202020204" pitchFamily="34" charset="0"/>
              <a:buChar char="•"/>
            </a:pPr>
            <a:r>
              <a:rPr lang="en-GB" sz="2000" dirty="0">
                <a:solidFill>
                  <a:srgbClr val="002060"/>
                </a:solidFill>
              </a:rPr>
              <a:t>For every question, please choose one of the options provided</a:t>
            </a:r>
            <a:r>
              <a:rPr lang="fr-FR" sz="2000" dirty="0">
                <a:solidFill>
                  <a:srgbClr val="002060"/>
                </a:solidFill>
              </a:rPr>
              <a:t>: </a:t>
            </a:r>
            <a:r>
              <a:rPr lang="fr-FR" sz="2000" dirty="0" err="1">
                <a:solidFill>
                  <a:srgbClr val="002060"/>
                </a:solidFill>
              </a:rPr>
              <a:t>yes</a:t>
            </a:r>
            <a:r>
              <a:rPr lang="fr-FR" sz="2000" dirty="0">
                <a:solidFill>
                  <a:srgbClr val="002060"/>
                </a:solidFill>
              </a:rPr>
              <a:t>, no or </a:t>
            </a:r>
            <a:r>
              <a:rPr lang="fr-FR" sz="2000" dirty="0" err="1">
                <a:solidFill>
                  <a:srgbClr val="002060"/>
                </a:solidFill>
              </a:rPr>
              <a:t>don’t</a:t>
            </a:r>
            <a:r>
              <a:rPr lang="fr-FR" sz="2000" dirty="0">
                <a:solidFill>
                  <a:srgbClr val="002060"/>
                </a:solidFill>
              </a:rPr>
              <a:t> know.</a:t>
            </a:r>
            <a:endParaRPr lang="en-GB" sz="2000" dirty="0">
              <a:solidFill>
                <a:srgbClr val="002060"/>
              </a:solidFill>
            </a:endParaRPr>
          </a:p>
          <a:p>
            <a:pPr marL="0" indent="0">
              <a:buFont typeface="Arial" charset="0"/>
              <a:buNone/>
            </a:pPr>
            <a:endParaRPr lang="fr-FR" sz="2000" i="1" dirty="0">
              <a:solidFill>
                <a:srgbClr val="002060"/>
              </a:solidFill>
            </a:endParaRPr>
          </a:p>
          <a:p>
            <a:pPr marL="0" indent="0">
              <a:buNone/>
            </a:pPr>
            <a:r>
              <a:rPr lang="en-GB" sz="2000" i="1" dirty="0">
                <a:solidFill>
                  <a:srgbClr val="002060"/>
                </a:solidFill>
              </a:rPr>
              <a:t>Please bear in mind that the countries where the described events take place may be different from the country where you currently work. Where information about the fictitious country is provided you should evaluate the scenarios taking into account the specific context described for this fictitious country, and not based on conditions in your own country. </a:t>
            </a:r>
          </a:p>
        </p:txBody>
      </p:sp>
    </p:spTree>
    <p:extLst>
      <p:ext uri="{BB962C8B-B14F-4D97-AF65-F5344CB8AC3E}">
        <p14:creationId xmlns:p14="http://schemas.microsoft.com/office/powerpoint/2010/main" val="2398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Scenario 1</a:t>
            </a:r>
          </a:p>
        </p:txBody>
      </p:sp>
      <p:sp>
        <p:nvSpPr>
          <p:cNvPr id="4" name="Rectangle 3"/>
          <p:cNvSpPr/>
          <p:nvPr/>
        </p:nvSpPr>
        <p:spPr>
          <a:xfrm>
            <a:off x="683568" y="1714922"/>
            <a:ext cx="7870154" cy="3693319"/>
          </a:xfrm>
          <a:prstGeom prst="rect">
            <a:avLst/>
          </a:prstGeom>
        </p:spPr>
        <p:txBody>
          <a:bodyPr wrap="square">
            <a:spAutoFit/>
          </a:bodyPr>
          <a:lstStyle/>
          <a:p>
            <a:r>
              <a:rPr lang="en-US" dirty="0"/>
              <a:t>You are informed by the National Regulatory Authority for Medicines and Healthcare that a pharmaceutical company is recalling all lots of an injectable drug due to potential fungal contamination during the manufacturing process.</a:t>
            </a:r>
            <a:endParaRPr lang="en-GB" dirty="0"/>
          </a:p>
          <a:p>
            <a:r>
              <a:rPr lang="en-US" dirty="0"/>
              <a:t> </a:t>
            </a:r>
            <a:endParaRPr lang="en-GB" dirty="0"/>
          </a:p>
          <a:p>
            <a:r>
              <a:rPr lang="en-US" dirty="0"/>
              <a:t>It is likely that all batches of methylprednisolone acetate solution became contaminated with </a:t>
            </a:r>
            <a:r>
              <a:rPr lang="en-US" i="1" dirty="0" err="1"/>
              <a:t>Aspergillus</a:t>
            </a:r>
            <a:r>
              <a:rPr lang="en-US" i="1" dirty="0"/>
              <a:t> </a:t>
            </a:r>
            <a:r>
              <a:rPr lang="en-US" i="1" dirty="0" err="1"/>
              <a:t>fumigatus</a:t>
            </a:r>
            <a:r>
              <a:rPr lang="en-US" dirty="0"/>
              <a:t> due to a series of errors. </a:t>
            </a:r>
            <a:endParaRPr lang="en-GB" dirty="0"/>
          </a:p>
          <a:p>
            <a:r>
              <a:rPr lang="en-US" dirty="0"/>
              <a:t> </a:t>
            </a:r>
            <a:endParaRPr lang="en-GB" dirty="0"/>
          </a:p>
          <a:p>
            <a:r>
              <a:rPr lang="en-US" dirty="0"/>
              <a:t>Approximately 12,200 vials from these lots were already distributed to local health care facilities, while about 3,500 vials were exported to a number of other countries. These lots of the injectable product are used to treat peripheral joint and back pain. </a:t>
            </a:r>
            <a:r>
              <a:rPr lang="en-US" i="1" dirty="0" err="1"/>
              <a:t>Aspergillus</a:t>
            </a:r>
            <a:r>
              <a:rPr lang="en-US" i="1" dirty="0"/>
              <a:t> </a:t>
            </a:r>
            <a:r>
              <a:rPr lang="en-US" i="1" dirty="0" err="1"/>
              <a:t>fumigatus</a:t>
            </a:r>
            <a:r>
              <a:rPr lang="en-US" dirty="0"/>
              <a:t> is known to cause disease in humans, including fungal meningitis and joint infections.</a:t>
            </a:r>
            <a:endParaRPr lang="en-GB" dirty="0"/>
          </a:p>
        </p:txBody>
      </p:sp>
    </p:spTree>
    <p:extLst>
      <p:ext uri="{BB962C8B-B14F-4D97-AF65-F5344CB8AC3E}">
        <p14:creationId xmlns:p14="http://schemas.microsoft.com/office/powerpoint/2010/main" val="3944160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Questions</a:t>
            </a:r>
          </a:p>
        </p:txBody>
      </p:sp>
      <p:graphicFrame>
        <p:nvGraphicFramePr>
          <p:cNvPr id="4" name="Content Placeholder 1"/>
          <p:cNvGraphicFramePr>
            <a:graphicFrameLocks/>
          </p:cNvGraphicFramePr>
          <p:nvPr>
            <p:extLst>
              <p:ext uri="{D42A27DB-BD31-4B8C-83A1-F6EECF244321}">
                <p14:modId xmlns:p14="http://schemas.microsoft.com/office/powerpoint/2010/main" val="3362464978"/>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951399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Scenario 1</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Expert panel feedback</a:t>
            </a:r>
          </a:p>
        </p:txBody>
      </p:sp>
      <p:graphicFrame>
        <p:nvGraphicFramePr>
          <p:cNvPr id="4" name="Content Placeholder 1"/>
          <p:cNvGraphicFramePr>
            <a:graphicFrameLocks/>
          </p:cNvGraphicFramePr>
          <p:nvPr>
            <p:extLst>
              <p:ext uri="{D42A27DB-BD31-4B8C-83A1-F6EECF244321}">
                <p14:modId xmlns:p14="http://schemas.microsoft.com/office/powerpoint/2010/main" val="4085639909"/>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98466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21196" y="66750"/>
            <a:ext cx="8229600" cy="1143000"/>
          </a:xfrm>
        </p:spPr>
        <p:txBody>
          <a:bodyPr/>
          <a:lstStyle/>
          <a:p>
            <a:r>
              <a:rPr lang="en-US" altLang="en-US" sz="3600" b="1" dirty="0">
                <a:solidFill>
                  <a:srgbClr val="002060"/>
                </a:solidFill>
                <a:cs typeface="Times New Roman" pitchFamily="18" charset="0"/>
              </a:rPr>
              <a:t>Scenario 2</a:t>
            </a:r>
          </a:p>
        </p:txBody>
      </p:sp>
      <p:sp>
        <p:nvSpPr>
          <p:cNvPr id="4" name="Rectangle 3"/>
          <p:cNvSpPr/>
          <p:nvPr/>
        </p:nvSpPr>
        <p:spPr>
          <a:xfrm>
            <a:off x="755576" y="1196752"/>
            <a:ext cx="7560840" cy="4524315"/>
          </a:xfrm>
          <a:prstGeom prst="rect">
            <a:avLst/>
          </a:prstGeom>
        </p:spPr>
        <p:txBody>
          <a:bodyPr wrap="square">
            <a:spAutoFit/>
          </a:bodyPr>
          <a:lstStyle/>
          <a:p>
            <a:r>
              <a:rPr lang="en-US" sz="1600" dirty="0"/>
              <a:t>During the last six months, 1800 cases of </a:t>
            </a:r>
            <a:r>
              <a:rPr lang="en-US" sz="1600" dirty="0" err="1"/>
              <a:t>chikungunya</a:t>
            </a:r>
            <a:r>
              <a:rPr lang="en-US" sz="1600" dirty="0"/>
              <a:t> virus infection have been reported from a sentinel network in your island country, including 224 cases during the previous week. </a:t>
            </a:r>
            <a:r>
              <a:rPr lang="en-US" sz="1600" dirty="0" err="1"/>
              <a:t>Chikungunya</a:t>
            </a:r>
            <a:r>
              <a:rPr lang="en-US" sz="1600" dirty="0"/>
              <a:t> is generally a self-limiting febrile viral disease that is transmitted to humans by infected mosquitoes, and deaths are only rarely encountered. It has been endemic in the country for 12 years. </a:t>
            </a:r>
            <a:endParaRPr lang="en-GB" sz="1600" dirty="0"/>
          </a:p>
          <a:p>
            <a:r>
              <a:rPr lang="en-US" sz="1600" dirty="0"/>
              <a:t> </a:t>
            </a:r>
            <a:endParaRPr lang="en-GB" sz="1600" dirty="0"/>
          </a:p>
          <a:p>
            <a:r>
              <a:rPr lang="en-US" sz="1600" dirty="0"/>
              <a:t>While </a:t>
            </a:r>
            <a:r>
              <a:rPr lang="en-GB" sz="1600" dirty="0"/>
              <a:t>there had been a consistent decrease </a:t>
            </a:r>
            <a:r>
              <a:rPr lang="en-US" sz="1600" dirty="0"/>
              <a:t>of </a:t>
            </a:r>
            <a:r>
              <a:rPr lang="en-US" sz="1600" dirty="0" err="1"/>
              <a:t>chikungunya</a:t>
            </a:r>
            <a:r>
              <a:rPr lang="en-US" sz="1600" dirty="0"/>
              <a:t> in the last three years, weather conditions facilitated the proliferation of the disease vectors and led to a moderate rise in the reported incidence. </a:t>
            </a:r>
            <a:r>
              <a:rPr lang="en-US" sz="1600" dirty="0" err="1"/>
              <a:t>Neighbouring</a:t>
            </a:r>
            <a:r>
              <a:rPr lang="en-US" sz="1600" dirty="0"/>
              <a:t> island countries are also experiencing a similar trend in the reported incidence. </a:t>
            </a:r>
            <a:endParaRPr lang="en-GB" sz="1600" dirty="0"/>
          </a:p>
          <a:p>
            <a:r>
              <a:rPr lang="en-US" sz="1600" dirty="0"/>
              <a:t> </a:t>
            </a:r>
            <a:endParaRPr lang="en-GB" sz="1600" dirty="0"/>
          </a:p>
          <a:p>
            <a:r>
              <a:rPr lang="en-US" sz="1600" dirty="0"/>
              <a:t>Recent investigations showed that larval indices remained at high level in all areas monitored. The </a:t>
            </a:r>
            <a:r>
              <a:rPr lang="en-US" sz="1600" dirty="0" err="1"/>
              <a:t>MoH</a:t>
            </a:r>
            <a:r>
              <a:rPr lang="en-US" sz="1600" dirty="0"/>
              <a:t> is therefore sending a team to assess the existing vector control measures underway. Additional control activities are being put in place, including a public health education campaign to sensitize the population about protective measures, and the reinforcement of epidemiological and vector surveillance. The small country (population 1,360,000) is very dependent on international tourism.</a:t>
            </a:r>
            <a:endParaRPr lang="en-GB" sz="1600" dirty="0"/>
          </a:p>
        </p:txBody>
      </p:sp>
    </p:spTree>
    <p:extLst>
      <p:ext uri="{BB962C8B-B14F-4D97-AF65-F5344CB8AC3E}">
        <p14:creationId xmlns:p14="http://schemas.microsoft.com/office/powerpoint/2010/main" val="268296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Questions</a:t>
            </a:r>
          </a:p>
        </p:txBody>
      </p:sp>
      <p:graphicFrame>
        <p:nvGraphicFramePr>
          <p:cNvPr id="4" name="Content Placeholder 1"/>
          <p:cNvGraphicFramePr>
            <a:graphicFrameLocks/>
          </p:cNvGraphicFramePr>
          <p:nvPr>
            <p:extLst>
              <p:ext uri="{D42A27DB-BD31-4B8C-83A1-F6EECF244321}">
                <p14:modId xmlns:p14="http://schemas.microsoft.com/office/powerpoint/2010/main" val="1780779450"/>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939088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lstStyle/>
          <a:p>
            <a:r>
              <a:rPr lang="en-US" altLang="en-US" sz="3600" b="1" dirty="0">
                <a:solidFill>
                  <a:srgbClr val="002060"/>
                </a:solidFill>
                <a:cs typeface="Times New Roman" pitchFamily="18" charset="0"/>
              </a:rPr>
              <a:t>Scenario 2</a:t>
            </a:r>
            <a:br>
              <a:rPr lang="en-US" altLang="en-US" sz="3600" b="1" dirty="0">
                <a:solidFill>
                  <a:srgbClr val="002060"/>
                </a:solidFill>
                <a:cs typeface="Times New Roman" pitchFamily="18" charset="0"/>
              </a:rPr>
            </a:br>
            <a:r>
              <a:rPr lang="en-US" altLang="en-US" sz="3600" b="1" dirty="0">
                <a:solidFill>
                  <a:srgbClr val="002060"/>
                </a:solidFill>
                <a:cs typeface="Times New Roman" pitchFamily="18" charset="0"/>
              </a:rPr>
              <a:t>Expert panel feedback</a:t>
            </a:r>
          </a:p>
        </p:txBody>
      </p:sp>
      <p:graphicFrame>
        <p:nvGraphicFramePr>
          <p:cNvPr id="4" name="Content Placeholder 1"/>
          <p:cNvGraphicFramePr>
            <a:graphicFrameLocks/>
          </p:cNvGraphicFramePr>
          <p:nvPr>
            <p:extLst>
              <p:ext uri="{D42A27DB-BD31-4B8C-83A1-F6EECF244321}">
                <p14:modId xmlns:p14="http://schemas.microsoft.com/office/powerpoint/2010/main" val="786694301"/>
              </p:ext>
            </p:extLst>
          </p:nvPr>
        </p:nvGraphicFramePr>
        <p:xfrm>
          <a:off x="457200" y="1628797"/>
          <a:ext cx="8147248" cy="3960443"/>
        </p:xfrm>
        <a:graphic>
          <a:graphicData uri="http://schemas.openxmlformats.org/drawingml/2006/table">
            <a:tbl>
              <a:tblPr firstRow="1" firstCol="1" lastRow="1" lastCol="1" bandRow="1" bandCol="1">
                <a:tableStyleId>{5C22544A-7EE6-4342-B048-85BDC9FD1C3A}</a:tableStyleId>
              </a:tblPr>
              <a:tblGrid>
                <a:gridCol w="5284396">
                  <a:extLst>
                    <a:ext uri="{9D8B030D-6E8A-4147-A177-3AD203B41FA5}">
                      <a16:colId xmlns:a16="http://schemas.microsoft.com/office/drawing/2014/main" val="20000"/>
                    </a:ext>
                  </a:extLst>
                </a:gridCol>
                <a:gridCol w="953888">
                  <a:extLst>
                    <a:ext uri="{9D8B030D-6E8A-4147-A177-3AD203B41FA5}">
                      <a16:colId xmlns:a16="http://schemas.microsoft.com/office/drawing/2014/main" val="20001"/>
                    </a:ext>
                  </a:extLst>
                </a:gridCol>
                <a:gridCol w="954482">
                  <a:extLst>
                    <a:ext uri="{9D8B030D-6E8A-4147-A177-3AD203B41FA5}">
                      <a16:colId xmlns:a16="http://schemas.microsoft.com/office/drawing/2014/main" val="20002"/>
                    </a:ext>
                  </a:extLst>
                </a:gridCol>
                <a:gridCol w="954482">
                  <a:extLst>
                    <a:ext uri="{9D8B030D-6E8A-4147-A177-3AD203B41FA5}">
                      <a16:colId xmlns:a16="http://schemas.microsoft.com/office/drawing/2014/main" val="20003"/>
                    </a:ext>
                  </a:extLst>
                </a:gridCol>
              </a:tblGrid>
              <a:tr h="1223233">
                <a:tc>
                  <a:txBody>
                    <a:bodyPr/>
                    <a:lstStyle/>
                    <a:p>
                      <a:pPr>
                        <a:spcAft>
                          <a:spcPts val="0"/>
                        </a:spcAft>
                      </a:pPr>
                      <a:r>
                        <a:rPr lang="fr-FR" sz="1600" b="0" dirty="0">
                          <a:effectLst/>
                          <a:latin typeface="+mn-lt"/>
                        </a:rPr>
                        <a:t>► </a:t>
                      </a:r>
                      <a:r>
                        <a:rPr lang="en-GB" sz="1600" b="0" kern="1200" dirty="0">
                          <a:solidFill>
                            <a:schemeClr val="lt1"/>
                          </a:solidFill>
                          <a:effectLst/>
                          <a:latin typeface="+mn-lt"/>
                          <a:ea typeface="+mn-ea"/>
                          <a:cs typeface="+mn-cs"/>
                        </a:rPr>
                        <a:t>Now, please use Annex 2 to assess this event and answer each of the 5 following questions, taking into account the context of the scenario.</a:t>
                      </a:r>
                      <a:endParaRPr lang="en-GB" sz="1600" b="0" dirty="0">
                        <a:effectLst/>
                        <a:latin typeface="+mn-lt"/>
                        <a:ea typeface="Arial"/>
                        <a:cs typeface="Times New Roman"/>
                      </a:endParaRPr>
                    </a:p>
                  </a:txBody>
                  <a:tcPr marL="67545" marR="67545"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1" dirty="0" err="1">
                          <a:solidFill>
                            <a:srgbClr val="002060"/>
                          </a:solidFill>
                          <a:effectLst/>
                          <a:latin typeface="+mn-lt"/>
                          <a:ea typeface="+mn-ea"/>
                          <a:cs typeface="+mn-cs"/>
                        </a:rPr>
                        <a:t>Yes</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a:solidFill>
                            <a:srgbClr val="002060"/>
                          </a:solidFill>
                          <a:effectLst/>
                          <a:latin typeface="+mn-lt"/>
                        </a:rPr>
                        <a:t>No</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1" dirty="0" err="1">
                          <a:solidFill>
                            <a:srgbClr val="002060"/>
                          </a:solidFill>
                          <a:effectLst/>
                          <a:latin typeface="+mn-lt"/>
                        </a:rPr>
                        <a:t>Don’t</a:t>
                      </a:r>
                      <a:r>
                        <a:rPr lang="fr-FR" sz="1600" b="1" dirty="0">
                          <a:solidFill>
                            <a:srgbClr val="002060"/>
                          </a:solidFill>
                          <a:effectLst/>
                          <a:latin typeface="+mn-lt"/>
                        </a:rPr>
                        <a:t> know</a:t>
                      </a:r>
                      <a:endParaRPr lang="en-GB" sz="1600" b="1" dirty="0">
                        <a:solidFill>
                          <a:srgbClr val="002060"/>
                        </a:solidFill>
                        <a:effectLst/>
                        <a:latin typeface="+mn-lt"/>
                        <a:ea typeface="Arial"/>
                        <a:cs typeface="Times New Roman"/>
                      </a:endParaRPr>
                    </a:p>
                    <a:p>
                      <a:pPr algn="ctr">
                        <a:spcAft>
                          <a:spcPts val="0"/>
                        </a:spcAft>
                      </a:pPr>
                      <a:r>
                        <a:rPr lang="fr-FR" sz="1600" b="0" dirty="0">
                          <a:solidFill>
                            <a:srgbClr val="002060"/>
                          </a:solidFill>
                          <a:effectLst/>
                          <a:latin typeface="+mn-lt"/>
                        </a:rPr>
                        <a:t> </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04082">
                <a:tc>
                  <a:txBody>
                    <a:bodyPr/>
                    <a:lstStyle/>
                    <a:p>
                      <a:pPr>
                        <a:spcAft>
                          <a:spcPts val="0"/>
                        </a:spcAft>
                      </a:pPr>
                      <a:r>
                        <a:rPr lang="en-US" sz="1600" b="0" dirty="0">
                          <a:effectLst/>
                          <a:latin typeface="+mj-lt"/>
                          <a:ea typeface="Arial"/>
                          <a:cs typeface="Times New Roman"/>
                        </a:rPr>
                        <a:t>1. Is the public health impact of the event serious? </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04082">
                <a:tc>
                  <a:txBody>
                    <a:bodyPr/>
                    <a:lstStyle/>
                    <a:p>
                      <a:pPr>
                        <a:spcAft>
                          <a:spcPts val="0"/>
                        </a:spcAft>
                      </a:pPr>
                      <a:r>
                        <a:rPr lang="en-US" sz="1600" b="0" dirty="0">
                          <a:effectLst/>
                          <a:latin typeface="+mj-lt"/>
                          <a:ea typeface="Arial"/>
                          <a:cs typeface="Times New Roman"/>
                        </a:rPr>
                        <a:t>2. Is the event unusual or unexpected?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04082">
                <a:tc>
                  <a:txBody>
                    <a:bodyPr/>
                    <a:lstStyle/>
                    <a:p>
                      <a:pPr>
                        <a:spcAft>
                          <a:spcPts val="0"/>
                        </a:spcAft>
                      </a:pPr>
                      <a:r>
                        <a:rPr lang="en-US" sz="1600" b="0" dirty="0">
                          <a:effectLst/>
                          <a:latin typeface="+mj-lt"/>
                          <a:ea typeface="Arial"/>
                          <a:cs typeface="Times New Roman"/>
                        </a:rPr>
                        <a:t>3. Is there a significant risk of international spread?</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20882">
                <a:tc>
                  <a:txBody>
                    <a:bodyPr/>
                    <a:lstStyle/>
                    <a:p>
                      <a:pPr>
                        <a:spcAft>
                          <a:spcPts val="0"/>
                        </a:spcAft>
                      </a:pPr>
                      <a:r>
                        <a:rPr lang="en-US" sz="1600" b="0" dirty="0">
                          <a:effectLst/>
                          <a:latin typeface="+mj-lt"/>
                          <a:ea typeface="Arial"/>
                          <a:cs typeface="Times New Roman"/>
                        </a:rPr>
                        <a:t>4. Is there a significant risk of international travel or trade restrictions?</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504082">
                <a:tc>
                  <a:txBody>
                    <a:bodyPr/>
                    <a:lstStyle/>
                    <a:p>
                      <a:pPr>
                        <a:spcAft>
                          <a:spcPts val="0"/>
                        </a:spcAft>
                      </a:pPr>
                      <a:r>
                        <a:rPr lang="en-US" sz="1600" b="0" dirty="0">
                          <a:effectLst/>
                          <a:latin typeface="+mj-lt"/>
                          <a:ea typeface="Arial"/>
                          <a:cs typeface="Times New Roman"/>
                        </a:rPr>
                        <a:t>5. Does this event need to be notified to WHO under Article 6 of the IHR (2005)?</a:t>
                      </a:r>
                      <a:endParaRPr lang="en-GB" sz="1600" b="0" dirty="0">
                        <a:effectLst/>
                        <a:latin typeface="+mj-lt"/>
                        <a:ea typeface="Arial"/>
                        <a:cs typeface="Times New Roman"/>
                      </a:endParaRPr>
                    </a:p>
                  </a:txBody>
                  <a:tcPr marL="68580" marR="68580" marT="0" marB="0" anchor="ctr">
                    <a:lnR w="12700" cap="flat" cmpd="sng" algn="ctr">
                      <a:solidFill>
                        <a:schemeClr val="tx1"/>
                      </a:solidFill>
                      <a:prstDash val="solid"/>
                      <a:round/>
                      <a:headEnd type="none" w="med" len="med"/>
                      <a:tailEnd type="none" w="med" len="med"/>
                    </a:lnR>
                    <a:solidFill>
                      <a:schemeClr val="accent6">
                        <a:lumMod val="75000"/>
                      </a:schemeClr>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fr-FR" sz="1600" b="0" dirty="0">
                          <a:solidFill>
                            <a:srgbClr val="002060"/>
                          </a:solidFill>
                          <a:effectLst/>
                          <a:latin typeface="+mn-lt"/>
                          <a:ea typeface="Arial"/>
                          <a:cs typeface="Times New Roman"/>
                        </a:rPr>
                        <a:t>x</a:t>
                      </a: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endParaRPr lang="en-GB" sz="1600" b="0" dirty="0">
                        <a:solidFill>
                          <a:srgbClr val="002060"/>
                        </a:solidFill>
                        <a:effectLst/>
                        <a:latin typeface="+mn-lt"/>
                        <a:ea typeface="Arial"/>
                        <a:cs typeface="Times New Roman"/>
                      </a:endParaRPr>
                    </a:p>
                  </a:txBody>
                  <a:tcPr marL="67545" marR="6754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217090604"/>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2809</TotalTime>
  <Words>1627</Words>
  <Application>Microsoft Office PowerPoint</Application>
  <PresentationFormat>On-screen Show (4:3)</PresentationFormat>
  <Paragraphs>205</Paragraphs>
  <Slides>20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20</vt:i4>
      </vt:variant>
    </vt:vector>
  </HeadingPairs>
  <TitlesOfParts>
    <vt:vector size="28" baseType="lpstr">
      <vt:lpstr>MS PGothic</vt:lpstr>
      <vt:lpstr>Arial</vt:lpstr>
      <vt:lpstr>Arial Narrow</vt:lpstr>
      <vt:lpstr>Calibri</vt:lpstr>
      <vt:lpstr>Times New Roman</vt:lpstr>
      <vt:lpstr>RC 59 Template EN</vt:lpstr>
      <vt:lpstr>Custom Design</vt:lpstr>
      <vt:lpstr>Office Theme</vt:lpstr>
      <vt:lpstr>Rapid Response Teams  Training</vt:lpstr>
      <vt:lpstr>Learning objectives</vt:lpstr>
      <vt:lpstr>Instructions</vt:lpstr>
      <vt:lpstr>Scenario 1</vt:lpstr>
      <vt:lpstr>Questions</vt:lpstr>
      <vt:lpstr>Scenario 1 Expert panel feedback</vt:lpstr>
      <vt:lpstr>Scenario 2</vt:lpstr>
      <vt:lpstr>Questions</vt:lpstr>
      <vt:lpstr>Scenario 2 Expert panel feedback</vt:lpstr>
      <vt:lpstr>Scenario 3</vt:lpstr>
      <vt:lpstr>Questions</vt:lpstr>
      <vt:lpstr>Scenario 3 Expert panel feedback</vt:lpstr>
      <vt:lpstr>Scenario 4</vt:lpstr>
      <vt:lpstr>Questions</vt:lpstr>
      <vt:lpstr>Scenario 4 Expert panel feedback</vt:lpstr>
      <vt:lpstr>Scenario 5</vt:lpstr>
      <vt:lpstr>Questions</vt:lpstr>
      <vt:lpstr>Scenario 5 Expert panel feedback</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220</cp:revision>
  <cp:lastPrinted>2013-10-01T07:19:12Z</cp:lastPrinted>
  <dcterms:created xsi:type="dcterms:W3CDTF">2006-12-04T14:06:57Z</dcterms:created>
  <dcterms:modified xsi:type="dcterms:W3CDTF">2018-05-15T14:44:40Z</dcterms:modified>
</cp:coreProperties>
</file>